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87" r:id="rId6"/>
    <p:sldId id="292" r:id="rId7"/>
    <p:sldId id="289" r:id="rId8"/>
    <p:sldId id="293" r:id="rId9"/>
    <p:sldId id="294" r:id="rId10"/>
    <p:sldId id="295" r:id="rId11"/>
    <p:sldId id="288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1FC79-7E5A-E250-A20A-25BAFF6B4AAA}" name="Saglam, Marianne" initials="SM" userId="S::52857@icf.com::ce347825-f135-4d2a-ab2b-f3d912c9b8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82C"/>
    <a:srgbClr val="0B1F61"/>
    <a:srgbClr val="343F4E"/>
    <a:srgbClr val="98FCE6"/>
    <a:srgbClr val="FFC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 snapToObjects="1">
      <p:cViewPr varScale="1">
        <p:scale>
          <a:sx n="50" d="100"/>
          <a:sy n="50" d="100"/>
        </p:scale>
        <p:origin x="3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38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3CA7B-27FC-47CB-83BD-DB80C56CD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0B3C6-52A2-433F-94A7-99E61FF6D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9534-E961-4990-9C65-247E31FC3B42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F637-A582-4C5F-9CA2-36040C082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7ADCF-783D-4BE3-9131-2E8BD57143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E199-DC7B-4BE9-87E3-4AF7A875F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4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ED65-C316-1A41-B1BF-75C41CD75C3F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4828-8B42-504B-857A-5842DF0E3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5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5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0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85160C-07DC-C847-B188-C783BCC8238A}"/>
              </a:ext>
            </a:extLst>
          </p:cNvPr>
          <p:cNvGrpSpPr/>
          <p:nvPr userDrawn="1"/>
        </p:nvGrpSpPr>
        <p:grpSpPr>
          <a:xfrm>
            <a:off x="4520" y="2542"/>
            <a:ext cx="12187479" cy="6855457"/>
            <a:chOff x="4520" y="2542"/>
            <a:chExt cx="12187479" cy="6855457"/>
          </a:xfrm>
        </p:grpSpPr>
        <p:pic>
          <p:nvPicPr>
            <p:cNvPr id="8" name="Picture 7" descr="Build a Better Mousetrap. U.S. Department of Transportation, Federal Highway Administration. Center for Local Aid Support.">
              <a:extLst>
                <a:ext uri="{FF2B5EF4-FFF2-40B4-BE49-F238E27FC236}">
                  <a16:creationId xmlns:a16="http://schemas.microsoft.com/office/drawing/2014/main" id="{FA8956BD-B787-413B-921F-14DAADCF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520" y="2542"/>
              <a:ext cx="12187479" cy="68554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4E9EC-275C-A54C-BEB9-9400FDE5FFB5}"/>
                </a:ext>
              </a:extLst>
            </p:cNvPr>
            <p:cNvSpPr/>
            <p:nvPr userDrawn="1"/>
          </p:nvSpPr>
          <p:spPr>
            <a:xfrm>
              <a:off x="9692640" y="6169793"/>
              <a:ext cx="2223436" cy="250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846320" y="497840"/>
            <a:ext cx="6858000" cy="2453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2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4233-9E7C-8448-B6FD-95A5F9590A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846320" y="3053080"/>
            <a:ext cx="6858000" cy="1010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50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EBE28B-C81E-3A4C-A047-1E656B007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0" y="2542"/>
            <a:ext cx="12187480" cy="6855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94793" y="1997684"/>
            <a:ext cx="4601378" cy="2862631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52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BF0D-03E7-6940-A94A-B05CE5EB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8264447C-4E01-DF4D-8F70-E52FD240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60AFB9-5F2A-284D-A34B-47B0914A3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1" y="2542"/>
            <a:ext cx="12187477" cy="6855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6888" y="1730692"/>
            <a:ext cx="11281286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60AFB9-5F2A-284D-A34B-47B0914A3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21" y="2542"/>
            <a:ext cx="12187477" cy="68554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769101-7BF6-A140-A1FC-2E2CA3BBFE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30692"/>
            <a:ext cx="4754880" cy="450799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6888" y="1730692"/>
            <a:ext cx="6554152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965C81-FDD4-B14F-BE61-6D58457810D0}"/>
              </a:ext>
            </a:extLst>
          </p:cNvPr>
          <p:cNvGrpSpPr/>
          <p:nvPr userDrawn="1"/>
        </p:nvGrpSpPr>
        <p:grpSpPr>
          <a:xfrm>
            <a:off x="2" y="1"/>
            <a:ext cx="12191996" cy="6857998"/>
            <a:chOff x="2" y="1"/>
            <a:chExt cx="12191996" cy="6857998"/>
          </a:xfrm>
        </p:grpSpPr>
        <p:pic>
          <p:nvPicPr>
            <p:cNvPr id="11" name="Picture 10" descr="Build a Better Mousetrap. U.S. Department of Transportation, Federal Highway Administration. Center for Local Aid Support.">
              <a:extLst>
                <a:ext uri="{FF2B5EF4-FFF2-40B4-BE49-F238E27FC236}">
                  <a16:creationId xmlns:a16="http://schemas.microsoft.com/office/drawing/2014/main" id="{EDF60B04-79B8-4885-A4B5-FED792346F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" y="1"/>
              <a:ext cx="12191996" cy="685799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6171C2-DB08-EB4E-B0BD-F8EA9CE63870}"/>
                </a:ext>
              </a:extLst>
            </p:cNvPr>
            <p:cNvSpPr/>
            <p:nvPr userDrawn="1"/>
          </p:nvSpPr>
          <p:spPr>
            <a:xfrm>
              <a:off x="9692640" y="6169793"/>
              <a:ext cx="2223436" cy="250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541B9B-9773-456E-BFD7-9B81E6860DF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34531" y="5994400"/>
            <a:ext cx="5722938" cy="721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FDAA9-BFC6-4F0A-A3E8-F079D8A32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95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87E38-380F-2341-BA10-D4558BB6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158D-1DFD-124C-86DB-7C9D9F2E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7A1-10B9-E146-B2DC-36B78D9B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2" r:id="rId3"/>
    <p:sldLayoutId id="2147483666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rgbClr val="02182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7FF59-8C69-F241-8273-0CF7B9DF5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 a Better Mousetrap Program Application Steps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7F44B5-ED03-AE47-8B71-91886BF42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Trinette Ballard</a:t>
            </a:r>
          </a:p>
        </p:txBody>
      </p:sp>
    </p:spTree>
    <p:extLst>
      <p:ext uri="{BB962C8B-B14F-4D97-AF65-F5344CB8AC3E}">
        <p14:creationId xmlns:p14="http://schemas.microsoft.com/office/powerpoint/2010/main" val="34903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754AD7-9A38-49B3-94CD-E0272E305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058" y="1997684"/>
            <a:ext cx="4896113" cy="2862631"/>
          </a:xfrm>
        </p:spPr>
        <p:txBody>
          <a:bodyPr/>
          <a:lstStyle/>
          <a:p>
            <a:pPr algn="ctr"/>
            <a:r>
              <a:rPr lang="en-US" dirty="0"/>
              <a:t>Steps to Success</a:t>
            </a:r>
          </a:p>
        </p:txBody>
      </p:sp>
    </p:spTree>
    <p:extLst>
      <p:ext uri="{BB962C8B-B14F-4D97-AF65-F5344CB8AC3E}">
        <p14:creationId xmlns:p14="http://schemas.microsoft.com/office/powerpoint/2010/main" val="361367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5F367-B610-40CA-835E-B31BF1B0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5F70-EE2D-B442-AB07-8D0574BDE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1730692"/>
            <a:ext cx="7073289" cy="4507547"/>
          </a:xfrm>
        </p:spPr>
        <p:txBody>
          <a:bodyPr/>
          <a:lstStyle/>
          <a:p>
            <a:r>
              <a:rPr lang="en-US" dirty="0"/>
              <a:t>Recognizing your innovation</a:t>
            </a:r>
          </a:p>
          <a:p>
            <a:pPr lvl="1"/>
            <a:r>
              <a:rPr lang="en-US" dirty="0"/>
              <a:t>It’s important to take a step back to review what you’ve accomplished this year. </a:t>
            </a:r>
          </a:p>
          <a:p>
            <a:pPr lvl="2"/>
            <a:r>
              <a:rPr lang="en-US" dirty="0"/>
              <a:t>Your bright idea could be standing right in front of you.</a:t>
            </a:r>
          </a:p>
          <a:p>
            <a:pPr lvl="1"/>
            <a:r>
              <a:rPr lang="en-US" dirty="0"/>
              <a:t>Many forms of innovation:</a:t>
            </a:r>
          </a:p>
          <a:p>
            <a:pPr lvl="2"/>
            <a:r>
              <a:rPr lang="en-US" dirty="0"/>
              <a:t>Money savings</a:t>
            </a:r>
          </a:p>
          <a:p>
            <a:pPr lvl="2"/>
            <a:r>
              <a:rPr lang="en-US" dirty="0"/>
              <a:t>Time savings</a:t>
            </a:r>
          </a:p>
          <a:p>
            <a:pPr lvl="2"/>
            <a:r>
              <a:rPr lang="en-US" dirty="0"/>
              <a:t>Safety improvement</a:t>
            </a:r>
          </a:p>
          <a:p>
            <a:pPr lvl="2"/>
            <a:r>
              <a:rPr lang="en-US" dirty="0"/>
              <a:t>Technological advancement</a:t>
            </a:r>
          </a:p>
        </p:txBody>
      </p:sp>
      <p:pic>
        <p:nvPicPr>
          <p:cNvPr id="7" name="Picture 6" descr="Are hiding in plain sight">
            <a:extLst>
              <a:ext uri="{FF2B5EF4-FFF2-40B4-BE49-F238E27FC236}">
                <a16:creationId xmlns:a16="http://schemas.microsoft.com/office/drawing/2014/main" id="{0FF86766-B019-4302-B9D0-DDA9FE62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967" y="2360805"/>
            <a:ext cx="3796145" cy="39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Value of Innovation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1730692"/>
            <a:ext cx="6554152" cy="4507547"/>
          </a:xfrm>
        </p:spPr>
        <p:txBody>
          <a:bodyPr/>
          <a:lstStyle/>
          <a:p>
            <a:r>
              <a:rPr lang="en-US" dirty="0"/>
              <a:t>Understanding the value of your work</a:t>
            </a:r>
          </a:p>
          <a:p>
            <a:pPr lvl="1"/>
            <a:r>
              <a:rPr lang="en-US" dirty="0"/>
              <a:t>Upon identifying the innovation, grasp the benefits your ideas can bring to your State and the country:</a:t>
            </a:r>
          </a:p>
          <a:p>
            <a:pPr lvl="2"/>
            <a:r>
              <a:rPr lang="en-US" dirty="0"/>
              <a:t>Share your work with others.</a:t>
            </a:r>
          </a:p>
          <a:p>
            <a:pPr lvl="2"/>
            <a:r>
              <a:rPr lang="en-US" dirty="0"/>
              <a:t>Your ideas have the potential to be used throughout the country and reach hundreds, thousands, even millions of people.</a:t>
            </a:r>
          </a:p>
          <a:p>
            <a:pPr lvl="2"/>
            <a:endParaRPr lang="en-US" dirty="0"/>
          </a:p>
        </p:txBody>
      </p:sp>
      <p:pic>
        <p:nvPicPr>
          <p:cNvPr id="5" name="Picture Placeholder 4" descr="To increase safety">
            <a:extLst>
              <a:ext uri="{FF2B5EF4-FFF2-40B4-BE49-F238E27FC236}">
                <a16:creationId xmlns:a16="http://schemas.microsoft.com/office/drawing/2014/main" id="{62517B23-D6A3-47EF-8577-E3B220775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4870" b="4870"/>
          <a:stretch/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</p:spTree>
    <p:extLst>
      <p:ext uri="{BB962C8B-B14F-4D97-AF65-F5344CB8AC3E}">
        <p14:creationId xmlns:p14="http://schemas.microsoft.com/office/powerpoint/2010/main" val="109750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1730692"/>
            <a:ext cx="6554152" cy="4507547"/>
          </a:xfrm>
        </p:spPr>
        <p:txBody>
          <a:bodyPr/>
          <a:lstStyle/>
          <a:p>
            <a:r>
              <a:rPr lang="en-US" dirty="0"/>
              <a:t>Capturing your efforts is crucial</a:t>
            </a:r>
          </a:p>
          <a:p>
            <a:pPr lvl="1"/>
            <a:r>
              <a:rPr lang="en-US" dirty="0"/>
              <a:t>Documenting your innovations properly helps complete your story.</a:t>
            </a:r>
          </a:p>
          <a:p>
            <a:pPr lvl="1"/>
            <a:r>
              <a:rPr lang="en-US" dirty="0"/>
              <a:t>Your detailed records can help improve agencies around the country and yourself in the future.</a:t>
            </a:r>
          </a:p>
          <a:p>
            <a:pPr lvl="1"/>
            <a:r>
              <a:rPr lang="en-US" dirty="0"/>
              <a:t>A few noteworthy items to track:</a:t>
            </a:r>
          </a:p>
          <a:p>
            <a:pPr lvl="2"/>
            <a:r>
              <a:rPr lang="en-US" dirty="0"/>
              <a:t>Time savings</a:t>
            </a:r>
          </a:p>
          <a:p>
            <a:pPr lvl="2"/>
            <a:r>
              <a:rPr lang="en-US" dirty="0"/>
              <a:t>Cost effectiveness</a:t>
            </a:r>
          </a:p>
          <a:p>
            <a:pPr lvl="2"/>
            <a:r>
              <a:rPr lang="en-US" dirty="0"/>
              <a:t>Take high-quality photos of progress</a:t>
            </a:r>
          </a:p>
          <a:p>
            <a:pPr lvl="2"/>
            <a:r>
              <a:rPr lang="en-US" dirty="0"/>
              <a:t>Benefits for your agency and potential for others</a:t>
            </a:r>
          </a:p>
          <a:p>
            <a:pPr lvl="2"/>
            <a:r>
              <a:rPr lang="en-US" dirty="0"/>
              <a:t>Problem and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  <p:pic>
        <p:nvPicPr>
          <p:cNvPr id="11" name="Picture Placeholder 10" descr="You need to capture it">
            <a:extLst>
              <a:ext uri="{FF2B5EF4-FFF2-40B4-BE49-F238E27FC236}">
                <a16:creationId xmlns:a16="http://schemas.microsoft.com/office/drawing/2014/main" id="{BE18FB4C-8794-4283-B907-AF7FE8EA21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4870" b="4870"/>
          <a:stretch/>
        </p:blipFill>
        <p:spPr/>
      </p:pic>
    </p:spTree>
    <p:extLst>
      <p:ext uri="{BB962C8B-B14F-4D97-AF65-F5344CB8AC3E}">
        <p14:creationId xmlns:p14="http://schemas.microsoft.com/office/powerpoint/2010/main" val="18943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1730692"/>
            <a:ext cx="6554152" cy="4507547"/>
          </a:xfrm>
        </p:spPr>
        <p:txBody>
          <a:bodyPr/>
          <a:lstStyle/>
          <a:p>
            <a:r>
              <a:rPr lang="en-US" dirty="0"/>
              <a:t>Communication is key</a:t>
            </a:r>
          </a:p>
          <a:p>
            <a:pPr lvl="1"/>
            <a:r>
              <a:rPr lang="en-US" dirty="0"/>
              <a:t>Good first steps:</a:t>
            </a:r>
          </a:p>
          <a:p>
            <a:pPr lvl="2"/>
            <a:r>
              <a:rPr lang="en-US" b="1" dirty="0"/>
              <a:t>Start the conversation:</a:t>
            </a:r>
            <a:r>
              <a:rPr lang="en-US" dirty="0"/>
              <a:t> Contact your local and State agencies on an annual basis to become familiar with their personnel.</a:t>
            </a:r>
          </a:p>
          <a:p>
            <a:pPr lvl="2"/>
            <a:r>
              <a:rPr lang="en-US" b="1" dirty="0"/>
              <a:t>Encourage:</a:t>
            </a:r>
            <a:r>
              <a:rPr lang="en-US" dirty="0"/>
              <a:t> Support their hard work and identify their innovations.</a:t>
            </a:r>
          </a:p>
          <a:p>
            <a:pPr lvl="2"/>
            <a:r>
              <a:rPr lang="en-US" b="1" dirty="0"/>
              <a:t>Reward: </a:t>
            </a:r>
            <a:r>
              <a:rPr lang="en-US" dirty="0"/>
              <a:t>Inform them of the Build a Better Mousetrap recognition program for inspiration from their transportation colleagues.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  <p:pic>
        <p:nvPicPr>
          <p:cNvPr id="10" name="Picture Placeholder 9" descr="Some need help finding a way forward">
            <a:extLst>
              <a:ext uri="{FF2B5EF4-FFF2-40B4-BE49-F238E27FC236}">
                <a16:creationId xmlns:a16="http://schemas.microsoft.com/office/drawing/2014/main" id="{E8221A7D-EBCD-4457-AFE6-36D2500EA7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4870" b="4870"/>
          <a:stretch/>
        </p:blipFill>
        <p:spPr/>
      </p:pic>
    </p:spTree>
    <p:extLst>
      <p:ext uri="{BB962C8B-B14F-4D97-AF65-F5344CB8AC3E}">
        <p14:creationId xmlns:p14="http://schemas.microsoft.com/office/powerpoint/2010/main" val="293989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Applying for Build a Better Mousetrap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88" y="1730692"/>
            <a:ext cx="6818312" cy="4507547"/>
          </a:xfrm>
        </p:spPr>
        <p:txBody>
          <a:bodyPr/>
          <a:lstStyle/>
          <a:p>
            <a:r>
              <a:rPr lang="en-US" dirty="0"/>
              <a:t>Federal Highway Administration (FHWA) national recognition program:</a:t>
            </a:r>
          </a:p>
          <a:p>
            <a:pPr lvl="1"/>
            <a:r>
              <a:rPr lang="en-US" dirty="0"/>
              <a:t>Free and easy to apply.</a:t>
            </a:r>
          </a:p>
          <a:p>
            <a:pPr lvl="1"/>
            <a:r>
              <a:rPr lang="en-US" dirty="0"/>
              <a:t>Open to all local government agencies</a:t>
            </a:r>
          </a:p>
          <a:p>
            <a:pPr lvl="1"/>
            <a:r>
              <a:rPr lang="en-US" dirty="0"/>
              <a:t>Applications must submit to nearest Local and Tribal Technical Assistance Program center.</a:t>
            </a:r>
          </a:p>
          <a:p>
            <a:pPr lvl="1"/>
            <a:r>
              <a:rPr lang="en-US" dirty="0"/>
              <a:t>Agencies can apply for multiple categories.</a:t>
            </a:r>
          </a:p>
          <a:p>
            <a:pPr lvl="1"/>
            <a:r>
              <a:rPr lang="en-US" dirty="0"/>
              <a:t>Winner benefits:</a:t>
            </a:r>
          </a:p>
          <a:p>
            <a:pPr lvl="2"/>
            <a:r>
              <a:rPr lang="en-US" dirty="0"/>
              <a:t>FHWA national recognition and promotion.</a:t>
            </a:r>
          </a:p>
          <a:p>
            <a:pPr lvl="2"/>
            <a:r>
              <a:rPr lang="en-US" dirty="0"/>
              <a:t>Exposure on FHWA website.</a:t>
            </a:r>
          </a:p>
          <a:p>
            <a:pPr lvl="2"/>
            <a:r>
              <a:rPr lang="en-US" dirty="0"/>
              <a:t>Opportunity to have the innovation showcased at local and national transportation events.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  <p:pic>
        <p:nvPicPr>
          <p:cNvPr id="11" name="Picture Placeholder 10" descr="You need to capture it">
            <a:extLst>
              <a:ext uri="{FF2B5EF4-FFF2-40B4-BE49-F238E27FC236}">
                <a16:creationId xmlns:a16="http://schemas.microsoft.com/office/drawing/2014/main" id="{BE18FB4C-8794-4283-B907-AF7FE8EA21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4870" b="4870"/>
          <a:stretch/>
        </p:blipFill>
        <p:spPr/>
      </p:pic>
    </p:spTree>
    <p:extLst>
      <p:ext uri="{BB962C8B-B14F-4D97-AF65-F5344CB8AC3E}">
        <p14:creationId xmlns:p14="http://schemas.microsoft.com/office/powerpoint/2010/main" val="37154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087A6-0B69-E746-A4FB-D34681492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Trinette Ballard - CLAS@dot.gov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3158-3282-47C0-8460-6FF0162F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-1181353"/>
            <a:ext cx="11265408" cy="1181353"/>
          </a:xfr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Build a Better Mousetrap</a:t>
            </a:r>
          </a:p>
        </p:txBody>
      </p:sp>
    </p:spTree>
    <p:extLst>
      <p:ext uri="{BB962C8B-B14F-4D97-AF65-F5344CB8AC3E}">
        <p14:creationId xmlns:p14="http://schemas.microsoft.com/office/powerpoint/2010/main" val="2700337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uild a Better Mousetrap Program Application Steps&amp;quot;&quot;/&gt;&lt;property id=&quot;20307&quot; value=&quot;291&quot;/&gt;&lt;/object&gt;&lt;object type=&quot;3&quot; unique_id=&quot;10004&quot;&gt;&lt;property id=&quot;20148&quot; value=&quot;5&quot;/&gt;&lt;property id=&quot;20300&quot; value=&quot;Slide 2 - &amp;quot;Steps to Success&amp;quot;&quot;/&gt;&lt;property id=&quot;20307&quot; value=&quot;287&quot;/&gt;&lt;/object&gt;&lt;object type=&quot;3&quot; unique_id=&quot;10005&quot;&gt;&lt;property id=&quot;20148&quot; value=&quot;5&quot;/&gt;&lt;property id=&quot;20300&quot; value=&quot;Slide 3 - &amp;quot;Identification&amp;quot;&quot;/&gt;&lt;property id=&quot;20307&quot; value=&quot;292&quot;/&gt;&lt;/object&gt;&lt;object type=&quot;3&quot; unique_id=&quot;10006&quot;&gt;&lt;property id=&quot;20148&quot; value=&quot;5&quot;/&gt;&lt;property id=&quot;20300&quot; value=&quot;Slide 4 - &amp;quot;Value of Innovation&amp;quot;&quot;/&gt;&lt;property id=&quot;20307&quot; value=&quot;289&quot;/&gt;&lt;/object&gt;&lt;object type=&quot;3&quot; unique_id=&quot;10007&quot;&gt;&lt;property id=&quot;20148&quot; value=&quot;5&quot;/&gt;&lt;property id=&quot;20300&quot; value=&quot;Slide 5 - &amp;quot;Documentation&amp;quot;&quot;/&gt;&lt;property id=&quot;20307&quot; value=&quot;293&quot;/&gt;&lt;/object&gt;&lt;object type=&quot;3&quot; unique_id=&quot;10008&quot;&gt;&lt;property id=&quot;20148&quot; value=&quot;5&quot;/&gt;&lt;property id=&quot;20300&quot; value=&quot;Slide 6 - &amp;quot;Communication&amp;quot;&quot;/&gt;&lt;property id=&quot;20307&quot; value=&quot;294&quot;/&gt;&lt;/object&gt;&lt;object type=&quot;3&quot; unique_id=&quot;10009&quot;&gt;&lt;property id=&quot;20148&quot; value=&quot;5&quot;/&gt;&lt;property id=&quot;20300&quot; value=&quot;Slide 7 - &amp;quot;Applying for Build a Better Mousetrap&amp;quot;&quot;/&gt;&lt;property id=&quot;20307&quot; value=&quot;295&quot;/&gt;&lt;/object&gt;&lt;object type=&quot;3&quot; unique_id=&quot;10010&quot;&gt;&lt;property id=&quot;20148&quot; value=&quot;5&quot;/&gt;&lt;property id=&quot;20300&quot; value=&quot;Slide 8&quot;/&gt;&lt;property id=&quot;20307&quot; value=&quot;288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itle Slid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B556AA9067AD4BBD8170FEAC66C1FB" ma:contentTypeVersion="14" ma:contentTypeDescription="Create a new document." ma:contentTypeScope="" ma:versionID="6a2a9f47222d1391470c3addfb07dd01">
  <xsd:schema xmlns:xsd="http://www.w3.org/2001/XMLSchema" xmlns:xs="http://www.w3.org/2001/XMLSchema" xmlns:p="http://schemas.microsoft.com/office/2006/metadata/properties" xmlns:ns3="05b95bb2-6cbb-48b6-a1bf-004c9deae001" xmlns:ns4="f6452be5-1c45-4191-b630-01b5d3ec8ce9" targetNamespace="http://schemas.microsoft.com/office/2006/metadata/properties" ma:root="true" ma:fieldsID="4e9757890fe0c59a989e24ce0ee33295" ns3:_="" ns4:_="">
    <xsd:import namespace="05b95bb2-6cbb-48b6-a1bf-004c9deae001"/>
    <xsd:import namespace="f6452be5-1c45-4191-b630-01b5d3ec8c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95bb2-6cbb-48b6-a1bf-004c9deae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52be5-1c45-4191-b630-01b5d3ec8ce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1A4C6-7AEE-4988-AF02-B95C4D137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b95bb2-6cbb-48b6-a1bf-004c9deae001"/>
    <ds:schemaRef ds:uri="f6452be5-1c45-4191-b630-01b5d3ec8c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3F1D0A-A2E5-4FDA-B9CA-30EF92864481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f6452be5-1c45-4191-b630-01b5d3ec8ce9"/>
    <ds:schemaRef ds:uri="05b95bb2-6cbb-48b6-a1bf-004c9deae00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D1A037-C00D-41C8-A505-8669BEDF0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344</Words>
  <Application>Microsoft Office PowerPoint</Application>
  <PresentationFormat>Widescreen</PresentationFormat>
  <Paragraphs>54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Segoe UI Semibold</vt:lpstr>
      <vt:lpstr>Segoe UI Semilight</vt:lpstr>
      <vt:lpstr>Segoe UI Symbol</vt:lpstr>
      <vt:lpstr>Wingdings</vt:lpstr>
      <vt:lpstr>Title Slide1</vt:lpstr>
      <vt:lpstr>Build a Better Mousetrap Program Application Steps</vt:lpstr>
      <vt:lpstr>Steps to Success</vt:lpstr>
      <vt:lpstr>Identification</vt:lpstr>
      <vt:lpstr>Value of Innovation</vt:lpstr>
      <vt:lpstr>Documentation</vt:lpstr>
      <vt:lpstr>Communication</vt:lpstr>
      <vt:lpstr>Applying for Build a Better Mousetrap</vt:lpstr>
      <vt:lpstr>Build a Better Mousetrap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Lapp, Jason</dc:creator>
  <cp:lastModifiedBy>Sinha, Jyoti CTR (FHWA)</cp:lastModifiedBy>
  <cp:revision>120</cp:revision>
  <dcterms:created xsi:type="dcterms:W3CDTF">2021-02-09T23:51:25Z</dcterms:created>
  <dcterms:modified xsi:type="dcterms:W3CDTF">2022-05-13T14:27:34Z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0x0101000BB556AA9067AD4BBD8170FEAC66C1FB</vt:lpwstr>
  </property>
</Properties>
</file>